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76" r:id="rId2"/>
  </p:sldMasterIdLst>
  <p:notesMasterIdLst>
    <p:notesMasterId r:id="rId14"/>
  </p:notesMasterIdLst>
  <p:sldIdLst>
    <p:sldId id="260" r:id="rId3"/>
    <p:sldId id="261" r:id="rId4"/>
    <p:sldId id="262" r:id="rId5"/>
    <p:sldId id="268" r:id="rId6"/>
    <p:sldId id="263" r:id="rId7"/>
    <p:sldId id="264" r:id="rId8"/>
    <p:sldId id="270" r:id="rId9"/>
    <p:sldId id="271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86089-4D53-46A8-9772-3805A1211709}" type="datetimeFigureOut">
              <a:rPr lang="nl-NL" smtClean="0"/>
              <a:t>27-5-2015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D88B5-2C69-4B4D-8018-46EA5B12F4F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207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CDEF2BA-75D3-4326-A832-33CD711D75C0}" type="slidenum">
              <a:rPr lang="nl-NL" sz="1200">
                <a:solidFill>
                  <a:prstClr val="black"/>
                </a:solidFill>
                <a:latin typeface="Arial" charset="0"/>
              </a:rPr>
              <a:pPr/>
              <a:t>2</a:t>
            </a:fld>
            <a:endParaRPr lang="nl-NL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54981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DFBE441-D9EE-4088-9F01-1F0DFF9F544B}" type="slidenum">
              <a:rPr lang="nl-NL" sz="1200">
                <a:solidFill>
                  <a:prstClr val="black"/>
                </a:solidFill>
                <a:latin typeface="Arial" charset="0"/>
              </a:rPr>
              <a:pPr/>
              <a:t>3</a:t>
            </a:fld>
            <a:endParaRPr lang="nl-NL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44266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00263" y="1644650"/>
            <a:ext cx="6786562" cy="1470025"/>
          </a:xfrm>
        </p:spPr>
        <p:txBody>
          <a:bodyPr lIns="91440"/>
          <a:lstStyle>
            <a:lvl1pPr>
              <a:lnSpc>
                <a:spcPts val="25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RUIMTE VOOR DE TITEL, ARIAL NARROW BOLD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8675" y="3035300"/>
            <a:ext cx="6788150" cy="1101725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l-NL" noProof="0" smtClean="0"/>
              <a:t>RUIMTE VOOR DE SUBTITEL ARIAL NARROW C17/25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>
              <a:lnSpc>
                <a:spcPct val="100000"/>
              </a:lnSpc>
              <a:defRPr sz="1400"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lnSpc>
                <a:spcPct val="100000"/>
              </a:lnSpc>
              <a:defRPr sz="1400"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>
              <a:lnSpc>
                <a:spcPct val="100000"/>
              </a:lnSpc>
              <a:defRPr sz="1400"/>
            </a:lvl1pPr>
          </a:lstStyle>
          <a:p>
            <a:pPr>
              <a:defRPr/>
            </a:pPr>
            <a:fld id="{D63D8028-BD00-4025-B2B5-D889FCC15A0D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91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E79A0-6DA8-4050-9026-C52C65205561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15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140575" y="363538"/>
            <a:ext cx="1743075" cy="489743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908175" y="363538"/>
            <a:ext cx="5080000" cy="489743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018BE-6580-4EA7-A733-CEA22DCFEA20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63538"/>
            <a:ext cx="6975475" cy="6889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1908175" y="1700213"/>
            <a:ext cx="3409950" cy="356076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470525" y="1700213"/>
            <a:ext cx="3411538" cy="356076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E4FC3-C3B6-46EF-A9F1-4F88434590C1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74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00263" y="1644650"/>
            <a:ext cx="6786562" cy="1470025"/>
          </a:xfrm>
        </p:spPr>
        <p:txBody>
          <a:bodyPr lIns="91440"/>
          <a:lstStyle>
            <a:lvl1pPr>
              <a:lnSpc>
                <a:spcPts val="25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RUIMTE VOOR DE TITEL, ARIAL NARROW BOLD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98675" y="3035300"/>
            <a:ext cx="6788150" cy="1101725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l-NL" noProof="0" smtClean="0"/>
              <a:t>RUIMTE VOOR DE SUBTITEL ARIAL NARROW C17/25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rIns="91440"/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/>
            </a:lvl1pPr>
          </a:lstStyle>
          <a:p>
            <a:pPr>
              <a:defRPr/>
            </a:pPr>
            <a:fld id="{2C5394F8-C680-40FC-9D3C-016E76320B8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6034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DA07B6-B21B-480C-AAED-F8DBDF5F159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1904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678AC54-7A0C-4AAE-9C38-CD5D208E258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7012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908175" y="1700213"/>
            <a:ext cx="3409950" cy="356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470525" y="1700213"/>
            <a:ext cx="3411538" cy="356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DC2F234-C3FB-4261-BED4-7C67BD6769C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5845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43376B5-5EB9-4E8A-A51E-FA0B706575E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9682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1418E24-77AD-4E64-A9FD-A189972A8CF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6334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5359E4-7A41-4DB6-BF0B-F5BAC9406B4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4539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FAE23-CD73-4644-9B6F-0C457A814543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821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A4BA9D0-1F44-4CA1-91F3-0764AFE65B4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3430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55302A8-F16B-413A-B8A0-5CA65F1416B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18835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5212015-A4AF-4B70-87D5-2F6D7AFDF8A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7479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140575" y="363538"/>
            <a:ext cx="1743075" cy="4897437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908175" y="363538"/>
            <a:ext cx="5080000" cy="4897437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339DC6F-9D00-4DF9-B616-B60A79D3F4E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16058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63538"/>
            <a:ext cx="6975475" cy="68897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1908175" y="1700213"/>
            <a:ext cx="3409950" cy="356076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470525" y="1700213"/>
            <a:ext cx="3411538" cy="356076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D5B1824-C83F-4F80-B8ED-31341AA9140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641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B527C-FBAA-427F-A3B9-29C278AE6B3A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33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908175" y="1700213"/>
            <a:ext cx="3409950" cy="356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470525" y="1700213"/>
            <a:ext cx="3411538" cy="35607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720FA-81E9-4FE3-B5EF-176CB0E18F12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46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B6B36-F02A-4864-B204-D322A694DB8A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9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AE743-8AEA-4F30-9A1D-313E630BEFAB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481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FF545-FC95-4779-A6FA-5101351A987F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255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30EFC-98BD-4CCE-B55A-A894316AFB46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9E44A-8BA9-4D36-8A69-32B1CD7E4B5B}" type="slidenum">
              <a:rPr lang="nl-N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37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63538"/>
            <a:ext cx="697547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700213"/>
            <a:ext cx="6973888" cy="35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72375" y="6402388"/>
            <a:ext cx="9366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ts val="1500"/>
              </a:lnSpc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0125" y="6402388"/>
            <a:ext cx="40322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ts val="1500"/>
              </a:lnSpc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9000" y="6400800"/>
            <a:ext cx="3746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ts val="1500"/>
              </a:lnSpc>
              <a:defRPr sz="10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CB928A-C95A-4B28-A909-2E61705D43D8}" type="slidenum">
              <a:rPr 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l-NL">
              <a:solidFill>
                <a:srgbClr val="000000"/>
              </a:solidFill>
            </a:endParaRP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1908175" y="1268413"/>
            <a:ext cx="7235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032" name="Picture 13" descr="UT_Logo_2400_Black_NL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6335713"/>
            <a:ext cx="19939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62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809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2pPr>
      <a:lvl3pPr marL="801688" indent="-238125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3pPr>
      <a:lvl4pPr marL="1077913" indent="-250825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4pPr>
      <a:lvl5pPr marL="1344613" indent="-2555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5pPr>
      <a:lvl6pPr marL="18018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2590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27162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1734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63538"/>
            <a:ext cx="697547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700213"/>
            <a:ext cx="6973888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72375" y="6402388"/>
            <a:ext cx="936625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ts val="1500"/>
              </a:lnSpc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0125" y="6402388"/>
            <a:ext cx="40322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ts val="1500"/>
              </a:lnSpc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9000" y="6400800"/>
            <a:ext cx="3746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ts val="1500"/>
              </a:lnSpc>
              <a:defRPr sz="10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8E32E0-9025-45DC-9C61-7CF300E08475}" type="slidenum">
              <a:rPr lang="nl-N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nl-NL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1908175" y="1268413"/>
            <a:ext cx="7235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nl-NL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032" name="Picture 13" descr="UT_Logo_2400_Black_N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631950" y="6335713"/>
            <a:ext cx="1993900" cy="39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769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</a:defRPr>
      </a:lvl9pPr>
    </p:titleStyle>
    <p:bodyStyle>
      <a:lvl1pPr marL="255588" indent="-2555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809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2pPr>
      <a:lvl3pPr marL="801688" indent="-238125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3pPr>
      <a:lvl4pPr marL="1077913" indent="-250825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4pPr>
      <a:lvl5pPr marL="1344613" indent="-255588" algn="l" defTabSz="238125" rtl="0" eaLnBrk="0" fontAlgn="base" hangingPunct="0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5pPr>
      <a:lvl6pPr marL="18018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6pPr>
      <a:lvl7pPr marL="22590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7pPr>
      <a:lvl8pPr marL="27162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8pPr>
      <a:lvl9pPr marL="3173413" indent="-255588" algn="l" defTabSz="238125" rtl="0" fontAlgn="base">
        <a:lnSpc>
          <a:spcPts val="25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o.nl/studievoorschot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zoek.officielebekendmakingen.nl/" TargetMode="External"/><Relationship Id="rId5" Type="http://schemas.openxmlformats.org/officeDocument/2006/relationships/hyperlink" Target="http://www.rijksoverheid.nl/onderwerpen/hoger-onderwijs/studiefinanciering" TargetMode="External"/><Relationship Id="rId4" Type="http://schemas.openxmlformats.org/officeDocument/2006/relationships/hyperlink" Target="http://www.scienceguide.nl/Overzicht.asp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 i="1" dirty="0" smtClean="0"/>
              <a:t>Het studievoorschot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132138" y="3213100"/>
            <a:ext cx="5795962" cy="1604963"/>
          </a:xfrm>
        </p:spPr>
        <p:txBody>
          <a:bodyPr/>
          <a:lstStyle/>
          <a:p>
            <a:pPr eaLnBrk="1" hangingPunct="1"/>
            <a:r>
              <a:rPr lang="nl-NL" dirty="0" smtClean="0"/>
              <a:t>26 mei 2015</a:t>
            </a:r>
          </a:p>
          <a:p>
            <a:pPr eaLnBrk="1" hangingPunct="1"/>
            <a:endParaRPr lang="nl-NL" dirty="0" smtClean="0"/>
          </a:p>
          <a:p>
            <a:pPr eaLnBrk="1" hangingPunct="1"/>
            <a:r>
              <a:rPr lang="nl-NL" sz="1900" dirty="0" smtClean="0"/>
              <a:t>Renate van Luijk</a:t>
            </a:r>
          </a:p>
          <a:p>
            <a:pPr eaLnBrk="1" hangingPunct="1"/>
            <a:r>
              <a:rPr lang="nl-NL" sz="1900" dirty="0" smtClean="0"/>
              <a:t>Studentendecaan Universiteit Twente</a:t>
            </a:r>
          </a:p>
          <a:p>
            <a:pPr eaLnBrk="1" hangingPunct="1"/>
            <a:endParaRPr lang="nl-NL" dirty="0" smtClean="0"/>
          </a:p>
          <a:p>
            <a:pPr eaLnBrk="1" hangingPunct="1"/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73000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Enkele voorbeelden mogelijke uitwerking cohortgarantie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696" y="1268760"/>
            <a:ext cx="6984775" cy="4896544"/>
          </a:xfrm>
        </p:spPr>
        <p:txBody>
          <a:bodyPr/>
          <a:lstStyle/>
          <a:p>
            <a:r>
              <a:rPr lang="nl-NL" sz="1800" dirty="0" smtClean="0"/>
              <a:t>Student TI – cohort 2012. Studeert nominaal en rondt bachelor af in juni 2015 </a:t>
            </a:r>
            <a:r>
              <a:rPr lang="nl-NL" sz="1800" dirty="0"/>
              <a:t>(inschrijving ma </a:t>
            </a:r>
            <a:r>
              <a:rPr lang="nl-NL" sz="1800" dirty="0" smtClean="0"/>
              <a:t>CS </a:t>
            </a:r>
            <a:r>
              <a:rPr lang="nl-NL" sz="1800" i="1" dirty="0"/>
              <a:t>per 1/7/15</a:t>
            </a:r>
            <a:r>
              <a:rPr lang="nl-NL" sz="1800" dirty="0" smtClean="0"/>
              <a:t>) -&gt; 3 jaar PB </a:t>
            </a:r>
            <a:r>
              <a:rPr lang="nl-NL" sz="1800" dirty="0" err="1" smtClean="0"/>
              <a:t>ba</a:t>
            </a:r>
            <a:r>
              <a:rPr lang="nl-NL" sz="1800" dirty="0" smtClean="0"/>
              <a:t> + 2 jaar PB ma</a:t>
            </a:r>
          </a:p>
          <a:p>
            <a:r>
              <a:rPr lang="nl-NL" sz="1800" dirty="0" smtClean="0"/>
              <a:t>Student BIT – cohort 2011. Heeft studievertraging en rondt bachelor af in september 2015 (inschrijving ma BIT </a:t>
            </a:r>
            <a:r>
              <a:rPr lang="nl-NL" sz="1800" i="1" dirty="0" smtClean="0"/>
              <a:t>per 1/10/15</a:t>
            </a:r>
            <a:r>
              <a:rPr lang="nl-NL" sz="1800" dirty="0" smtClean="0"/>
              <a:t>) -&gt; 3 jaar PB </a:t>
            </a:r>
            <a:r>
              <a:rPr lang="nl-NL" sz="1800" dirty="0" err="1" smtClean="0"/>
              <a:t>ba</a:t>
            </a:r>
            <a:r>
              <a:rPr lang="nl-NL" sz="1800" dirty="0" smtClean="0"/>
              <a:t> + 1 jaar PB ma (14-15) + 1 jaar studievoorschot Ma</a:t>
            </a:r>
          </a:p>
          <a:p>
            <a:r>
              <a:rPr lang="nl-NL" sz="1800" dirty="0" smtClean="0"/>
              <a:t>Student BIT – cohort 2014. Maakt slechte start en schrijft zich uit </a:t>
            </a:r>
            <a:r>
              <a:rPr lang="nl-NL" sz="1800" i="1" dirty="0" smtClean="0"/>
              <a:t>per 1/11/14</a:t>
            </a:r>
            <a:r>
              <a:rPr lang="nl-NL" sz="1800" dirty="0" smtClean="0"/>
              <a:t>, begint opnieuw in sept 2015 met Ba -&gt; (in totaal) 3 jaar PB </a:t>
            </a:r>
            <a:r>
              <a:rPr lang="nl-NL" sz="1800" dirty="0" err="1" smtClean="0"/>
              <a:t>ba</a:t>
            </a:r>
            <a:r>
              <a:rPr lang="nl-NL" sz="1800" dirty="0" smtClean="0"/>
              <a:t> + 2 jaar studievoorschot Ma</a:t>
            </a:r>
          </a:p>
          <a:p>
            <a:r>
              <a:rPr lang="nl-NL" sz="1800" dirty="0" smtClean="0"/>
              <a:t>Student TI – cohort 2012. Studeert nominaal en rondt bachelor af in augustus 2015 (inschrijving ma ES per 1/9/15)   -&gt; 3 jaar PB </a:t>
            </a:r>
            <a:r>
              <a:rPr lang="nl-NL" sz="1800" dirty="0" err="1" smtClean="0"/>
              <a:t>ba</a:t>
            </a:r>
            <a:r>
              <a:rPr lang="nl-NL" sz="1800" dirty="0" smtClean="0"/>
              <a:t> </a:t>
            </a:r>
            <a:r>
              <a:rPr lang="nl-NL" sz="1800" smtClean="0"/>
              <a:t>+ </a:t>
            </a:r>
            <a:r>
              <a:rPr lang="nl-NL" sz="1800" smtClean="0"/>
              <a:t>2 </a:t>
            </a:r>
            <a:r>
              <a:rPr lang="nl-NL" sz="1800" dirty="0" smtClean="0"/>
              <a:t>jaar studievoorschot Ma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5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94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Nuttige bronnen van informatie:</a:t>
            </a:r>
            <a:endParaRPr lang="nl-N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5828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07704" y="1484784"/>
            <a:ext cx="66967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DUO:</a:t>
            </a:r>
          </a:p>
          <a:p>
            <a:r>
              <a:rPr lang="nl-NL" dirty="0" smtClean="0">
                <a:hlinkClick r:id="rId3"/>
              </a:rPr>
              <a:t>https://www.duo.nl/studievoorschot/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err="1" smtClean="0"/>
              <a:t>Scienceguide</a:t>
            </a:r>
            <a:r>
              <a:rPr lang="nl-NL" dirty="0" smtClean="0"/>
              <a:t>: </a:t>
            </a:r>
          </a:p>
          <a:p>
            <a:r>
              <a:rPr lang="nl-NL" dirty="0" smtClean="0">
                <a:hlinkClick r:id="rId4"/>
              </a:rPr>
              <a:t>http://www.scienceguide.nl/Overzicht.aspx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OC&amp;W: </a:t>
            </a:r>
          </a:p>
          <a:p>
            <a:r>
              <a:rPr lang="nl-NL" dirty="0" smtClean="0">
                <a:hlinkClick r:id="rId5"/>
              </a:rPr>
              <a:t>http://www.rijksoverheid.nl/onderwerpen/hoger-onderwijs/studiefinanciering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Officiële bekendmakingen overheid:</a:t>
            </a:r>
          </a:p>
          <a:p>
            <a:r>
              <a:rPr lang="nl-NL" dirty="0" smtClean="0">
                <a:hlinkClick r:id="rId6"/>
              </a:rPr>
              <a:t>https://zoek.officielebekendmakingen.nl/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582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6905625" cy="954087"/>
          </a:xfrm>
        </p:spPr>
        <p:txBody>
          <a:bodyPr/>
          <a:lstStyle/>
          <a:p>
            <a:pPr eaLnBrk="1" hangingPunct="1"/>
            <a:r>
              <a:rPr lang="nl-NL" u="sng" smtClean="0">
                <a:solidFill>
                  <a:schemeClr val="tx1"/>
                </a:solidFill>
              </a:rPr>
              <a:t>Huidige</a:t>
            </a:r>
            <a:r>
              <a:rPr lang="nl-NL" smtClean="0">
                <a:solidFill>
                  <a:schemeClr val="tx1"/>
                </a:solidFill>
              </a:rPr>
              <a:t> systeem van studiefinanciering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700213"/>
            <a:ext cx="6973888" cy="8651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nl-NL" sz="1800" smtClean="0"/>
              <a:t>Studie met driejarige bachelor en tweejarige master</a:t>
            </a: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2339975" y="4100513"/>
            <a:ext cx="641350" cy="639762"/>
          </a:xfrm>
          <a:prstGeom prst="rect">
            <a:avLst/>
          </a:prstGeom>
          <a:solidFill>
            <a:srgbClr val="FFFFFF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2981325" y="4100513"/>
            <a:ext cx="639763" cy="639762"/>
          </a:xfrm>
          <a:prstGeom prst="rect">
            <a:avLst/>
          </a:prstGeom>
          <a:solidFill>
            <a:srgbClr val="FFFFFF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2" name="Rectangle 9"/>
          <p:cNvSpPr>
            <a:spLocks noChangeArrowheads="1"/>
          </p:cNvSpPr>
          <p:nvPr/>
        </p:nvSpPr>
        <p:spPr bwMode="auto">
          <a:xfrm>
            <a:off x="3621088" y="4100513"/>
            <a:ext cx="639762" cy="639762"/>
          </a:xfrm>
          <a:prstGeom prst="rect">
            <a:avLst/>
          </a:prstGeom>
          <a:solidFill>
            <a:srgbClr val="FFFFFF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3" name="Rectangle 10"/>
          <p:cNvSpPr>
            <a:spLocks noChangeArrowheads="1"/>
          </p:cNvSpPr>
          <p:nvPr/>
        </p:nvSpPr>
        <p:spPr bwMode="auto">
          <a:xfrm>
            <a:off x="4260850" y="4100513"/>
            <a:ext cx="639763" cy="639762"/>
          </a:xfrm>
          <a:prstGeom prst="rect">
            <a:avLst/>
          </a:prstGeom>
          <a:solidFill>
            <a:srgbClr val="FFFFFF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4" name="Rectangle 11"/>
          <p:cNvSpPr>
            <a:spLocks noChangeArrowheads="1"/>
          </p:cNvSpPr>
          <p:nvPr/>
        </p:nvSpPr>
        <p:spPr bwMode="auto">
          <a:xfrm>
            <a:off x="4900613" y="4100513"/>
            <a:ext cx="641350" cy="639762"/>
          </a:xfrm>
          <a:prstGeom prst="rect">
            <a:avLst/>
          </a:prstGeom>
          <a:solidFill>
            <a:srgbClr val="FFFFFF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5" name="Rectangle 12"/>
          <p:cNvSpPr>
            <a:spLocks noChangeArrowheads="1"/>
          </p:cNvSpPr>
          <p:nvPr/>
        </p:nvSpPr>
        <p:spPr bwMode="auto">
          <a:xfrm>
            <a:off x="8102600" y="4100513"/>
            <a:ext cx="639763" cy="639762"/>
          </a:xfrm>
          <a:prstGeom prst="rect">
            <a:avLst/>
          </a:prstGeom>
          <a:solidFill>
            <a:srgbClr val="C0C0C0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6" name="Rectangle 13"/>
          <p:cNvSpPr>
            <a:spLocks noChangeArrowheads="1"/>
          </p:cNvSpPr>
          <p:nvPr/>
        </p:nvSpPr>
        <p:spPr bwMode="auto">
          <a:xfrm>
            <a:off x="5541963" y="4100513"/>
            <a:ext cx="639762" cy="639762"/>
          </a:xfrm>
          <a:prstGeom prst="rect">
            <a:avLst/>
          </a:prstGeom>
          <a:solidFill>
            <a:srgbClr val="FFFFFF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7" name="Rectangle 14"/>
          <p:cNvSpPr>
            <a:spLocks noChangeArrowheads="1"/>
          </p:cNvSpPr>
          <p:nvPr/>
        </p:nvSpPr>
        <p:spPr bwMode="auto">
          <a:xfrm>
            <a:off x="7461250" y="4100513"/>
            <a:ext cx="641350" cy="639762"/>
          </a:xfrm>
          <a:prstGeom prst="rect">
            <a:avLst/>
          </a:prstGeom>
          <a:solidFill>
            <a:srgbClr val="C0C0C0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8" name="Rectangle 15"/>
          <p:cNvSpPr>
            <a:spLocks noChangeArrowheads="1"/>
          </p:cNvSpPr>
          <p:nvPr/>
        </p:nvSpPr>
        <p:spPr bwMode="auto">
          <a:xfrm>
            <a:off x="6821488" y="4100513"/>
            <a:ext cx="639762" cy="639762"/>
          </a:xfrm>
          <a:prstGeom prst="rect">
            <a:avLst/>
          </a:prstGeom>
          <a:solidFill>
            <a:srgbClr val="FFFFFF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09" name="Rectangle 16"/>
          <p:cNvSpPr>
            <a:spLocks noChangeArrowheads="1"/>
          </p:cNvSpPr>
          <p:nvPr/>
        </p:nvSpPr>
        <p:spPr bwMode="auto">
          <a:xfrm>
            <a:off x="6181725" y="4100513"/>
            <a:ext cx="639763" cy="639762"/>
          </a:xfrm>
          <a:prstGeom prst="rect">
            <a:avLst/>
          </a:prstGeom>
          <a:solidFill>
            <a:srgbClr val="FFFFFF"/>
          </a:solidFill>
          <a:ln w="19050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0" name="Line 17"/>
          <p:cNvSpPr>
            <a:spLocks noChangeShapeType="1"/>
          </p:cNvSpPr>
          <p:nvPr/>
        </p:nvSpPr>
        <p:spPr bwMode="auto">
          <a:xfrm flipV="1">
            <a:off x="2339975" y="3551238"/>
            <a:ext cx="0" cy="4572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1" name="Line 18"/>
          <p:cNvSpPr>
            <a:spLocks noChangeShapeType="1"/>
          </p:cNvSpPr>
          <p:nvPr/>
        </p:nvSpPr>
        <p:spPr bwMode="auto">
          <a:xfrm flipV="1">
            <a:off x="5541963" y="3551238"/>
            <a:ext cx="0" cy="4572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2" name="Line 19"/>
          <p:cNvSpPr>
            <a:spLocks noChangeShapeType="1"/>
          </p:cNvSpPr>
          <p:nvPr/>
        </p:nvSpPr>
        <p:spPr bwMode="auto">
          <a:xfrm flipH="1">
            <a:off x="2339975" y="3733800"/>
            <a:ext cx="3201988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3" name="Line 20"/>
          <p:cNvSpPr>
            <a:spLocks noChangeShapeType="1"/>
          </p:cNvSpPr>
          <p:nvPr/>
        </p:nvSpPr>
        <p:spPr bwMode="auto">
          <a:xfrm flipV="1">
            <a:off x="7461250" y="3551238"/>
            <a:ext cx="0" cy="45720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4" name="Line 21"/>
          <p:cNvSpPr>
            <a:spLocks noChangeShapeType="1"/>
          </p:cNvSpPr>
          <p:nvPr/>
        </p:nvSpPr>
        <p:spPr bwMode="auto">
          <a:xfrm flipH="1">
            <a:off x="5541963" y="3733800"/>
            <a:ext cx="1919287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5" name="Text Box 22"/>
          <p:cNvSpPr txBox="1">
            <a:spLocks noChangeArrowheads="1"/>
          </p:cNvSpPr>
          <p:nvPr/>
        </p:nvSpPr>
        <p:spPr bwMode="auto">
          <a:xfrm>
            <a:off x="2889250" y="3276600"/>
            <a:ext cx="2103438" cy="366713"/>
          </a:xfrm>
          <a:prstGeom prst="rect">
            <a:avLst/>
          </a:prstGeom>
          <a:solidFill>
            <a:srgbClr val="FFFF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>
                <a:solidFill>
                  <a:srgbClr val="000000"/>
                </a:solidFill>
                <a:latin typeface="Arial" charset="0"/>
              </a:rPr>
              <a:t>Voorwaardelijke beurs (5 jr.)</a:t>
            </a:r>
            <a:endParaRPr lang="nl-NL" sz="12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16" name="Text Box 23"/>
          <p:cNvSpPr txBox="1">
            <a:spLocks noChangeArrowheads="1"/>
          </p:cNvSpPr>
          <p:nvPr/>
        </p:nvSpPr>
        <p:spPr bwMode="auto">
          <a:xfrm>
            <a:off x="5537200" y="3244850"/>
            <a:ext cx="2011363" cy="366713"/>
          </a:xfrm>
          <a:prstGeom prst="rect">
            <a:avLst/>
          </a:prstGeom>
          <a:solidFill>
            <a:srgbClr val="FFFF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100">
                <a:solidFill>
                  <a:srgbClr val="000000"/>
                </a:solidFill>
                <a:latin typeface="Arial" charset="0"/>
              </a:rPr>
              <a:t>Rentedragende lening (3 jr)</a:t>
            </a:r>
            <a:endParaRPr lang="nl-NL" sz="11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17" name="Line 24"/>
          <p:cNvSpPr>
            <a:spLocks noChangeShapeType="1"/>
          </p:cNvSpPr>
          <p:nvPr/>
        </p:nvSpPr>
        <p:spPr bwMode="auto">
          <a:xfrm flipV="1">
            <a:off x="2339975" y="4832350"/>
            <a:ext cx="0" cy="9001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8" name="Line 25"/>
          <p:cNvSpPr>
            <a:spLocks noChangeShapeType="1"/>
          </p:cNvSpPr>
          <p:nvPr/>
        </p:nvSpPr>
        <p:spPr bwMode="auto">
          <a:xfrm flipH="1">
            <a:off x="2339975" y="5589588"/>
            <a:ext cx="6402388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19" name="Line 26"/>
          <p:cNvSpPr>
            <a:spLocks noChangeShapeType="1"/>
          </p:cNvSpPr>
          <p:nvPr/>
        </p:nvSpPr>
        <p:spPr bwMode="auto">
          <a:xfrm flipV="1">
            <a:off x="8742363" y="4832350"/>
            <a:ext cx="0" cy="900113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nl-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120" name="Text Box 27"/>
          <p:cNvSpPr txBox="1">
            <a:spLocks noChangeArrowheads="1"/>
          </p:cNvSpPr>
          <p:nvPr/>
        </p:nvSpPr>
        <p:spPr bwMode="auto">
          <a:xfrm>
            <a:off x="3949700" y="5668963"/>
            <a:ext cx="1828800" cy="365125"/>
          </a:xfrm>
          <a:prstGeom prst="rect">
            <a:avLst/>
          </a:prstGeom>
          <a:solidFill>
            <a:srgbClr val="FFFF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200">
                <a:solidFill>
                  <a:srgbClr val="000000"/>
                </a:solidFill>
                <a:latin typeface="Arial" charset="0"/>
              </a:rPr>
              <a:t>Diploma termijn (10 jr.)</a:t>
            </a:r>
          </a:p>
        </p:txBody>
      </p:sp>
      <p:sp>
        <p:nvSpPr>
          <p:cNvPr id="4121" name="Text Box 28"/>
          <p:cNvSpPr txBox="1">
            <a:spLocks noChangeArrowheads="1"/>
          </p:cNvSpPr>
          <p:nvPr/>
        </p:nvSpPr>
        <p:spPr bwMode="auto">
          <a:xfrm>
            <a:off x="2432050" y="4191000"/>
            <a:ext cx="522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>
                <a:solidFill>
                  <a:srgbClr val="000000"/>
                </a:solidFill>
              </a:rPr>
              <a:t>Ba</a:t>
            </a:r>
          </a:p>
        </p:txBody>
      </p:sp>
      <p:sp>
        <p:nvSpPr>
          <p:cNvPr id="4122" name="Text Box 29"/>
          <p:cNvSpPr txBox="1">
            <a:spLocks noChangeArrowheads="1"/>
          </p:cNvSpPr>
          <p:nvPr/>
        </p:nvSpPr>
        <p:spPr bwMode="auto">
          <a:xfrm>
            <a:off x="3041650" y="4191000"/>
            <a:ext cx="522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>
                <a:solidFill>
                  <a:srgbClr val="000000"/>
                </a:solidFill>
              </a:rPr>
              <a:t>Ba</a:t>
            </a:r>
          </a:p>
        </p:txBody>
      </p:sp>
      <p:sp>
        <p:nvSpPr>
          <p:cNvPr id="4123" name="Text Box 30"/>
          <p:cNvSpPr txBox="1">
            <a:spLocks noChangeArrowheads="1"/>
          </p:cNvSpPr>
          <p:nvPr/>
        </p:nvSpPr>
        <p:spPr bwMode="auto">
          <a:xfrm>
            <a:off x="3651250" y="4191000"/>
            <a:ext cx="522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>
                <a:solidFill>
                  <a:srgbClr val="000000"/>
                </a:solidFill>
              </a:rPr>
              <a:t>Ba</a:t>
            </a:r>
          </a:p>
        </p:txBody>
      </p:sp>
      <p:sp>
        <p:nvSpPr>
          <p:cNvPr id="4124" name="Text Box 31"/>
          <p:cNvSpPr txBox="1">
            <a:spLocks noChangeArrowheads="1"/>
          </p:cNvSpPr>
          <p:nvPr/>
        </p:nvSpPr>
        <p:spPr bwMode="auto">
          <a:xfrm>
            <a:off x="4337050" y="41910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>
                <a:solidFill>
                  <a:srgbClr val="000000"/>
                </a:solidFill>
              </a:rPr>
              <a:t>Ma</a:t>
            </a:r>
          </a:p>
        </p:txBody>
      </p:sp>
      <p:sp>
        <p:nvSpPr>
          <p:cNvPr id="4125" name="Text Box 32"/>
          <p:cNvSpPr txBox="1">
            <a:spLocks noChangeArrowheads="1"/>
          </p:cNvSpPr>
          <p:nvPr/>
        </p:nvSpPr>
        <p:spPr bwMode="auto">
          <a:xfrm>
            <a:off x="4946650" y="4191000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2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dirty="0">
                <a:solidFill>
                  <a:srgbClr val="000000"/>
                </a:solidFill>
              </a:rPr>
              <a:t>Ma</a:t>
            </a:r>
          </a:p>
        </p:txBody>
      </p:sp>
      <p:pic>
        <p:nvPicPr>
          <p:cNvPr id="4126" name="Picture 33" descr="UT_Strookwit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27" name="Straight Arrow Connector 2"/>
          <p:cNvCxnSpPr>
            <a:cxnSpLocks noChangeShapeType="1"/>
          </p:cNvCxnSpPr>
          <p:nvPr/>
        </p:nvCxnSpPr>
        <p:spPr bwMode="auto">
          <a:xfrm>
            <a:off x="2339975" y="5013325"/>
            <a:ext cx="3887788" cy="0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28" name="Straight Arrow Connector 4"/>
          <p:cNvCxnSpPr>
            <a:cxnSpLocks noChangeShapeType="1"/>
          </p:cNvCxnSpPr>
          <p:nvPr/>
        </p:nvCxnSpPr>
        <p:spPr bwMode="auto">
          <a:xfrm>
            <a:off x="2339975" y="5851525"/>
            <a:ext cx="3600450" cy="169863"/>
          </a:xfrm>
          <a:prstGeom prst="straightConnector1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129" name="Picture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4984750"/>
            <a:ext cx="3898900" cy="9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0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4752975"/>
            <a:ext cx="460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1" name="Picture 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5091113"/>
            <a:ext cx="20240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43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 smtClean="0"/>
              <a:t>Huidige maandbedragen prestatiebeurs</a:t>
            </a:r>
            <a:br>
              <a:rPr lang="nl-NL" dirty="0" smtClean="0"/>
            </a:br>
            <a:r>
              <a:rPr lang="nl-NL" sz="1700" dirty="0" smtClean="0"/>
              <a:t>januari – augustus 2015</a:t>
            </a:r>
          </a:p>
        </p:txBody>
      </p:sp>
      <p:sp>
        <p:nvSpPr>
          <p:cNvPr id="5123" name="Rectangle 875"/>
          <p:cNvSpPr>
            <a:spLocks noChangeArrowheads="1"/>
          </p:cNvSpPr>
          <p:nvPr/>
        </p:nvSpPr>
        <p:spPr bwMode="auto">
          <a:xfrm>
            <a:off x="1476375" y="1844675"/>
            <a:ext cx="1905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200">
                <a:solidFill>
                  <a:srgbClr val="000000"/>
                </a:solidFill>
                <a:latin typeface="Times New Roman" pitchFamily="18" charset="0"/>
              </a:rPr>
              <a:t>€ </a:t>
            </a:r>
            <a:endParaRPr lang="nl-NL">
              <a:solidFill>
                <a:srgbClr val="000000"/>
              </a:solidFill>
            </a:endParaRPr>
          </a:p>
        </p:txBody>
      </p:sp>
      <p:sp>
        <p:nvSpPr>
          <p:cNvPr id="5124" name="Rectangle 839"/>
          <p:cNvSpPr>
            <a:spLocks noChangeArrowheads="1"/>
          </p:cNvSpPr>
          <p:nvPr/>
        </p:nvSpPr>
        <p:spPr bwMode="auto">
          <a:xfrm>
            <a:off x="1879600" y="5135563"/>
            <a:ext cx="1905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nl-NL">
              <a:solidFill>
                <a:srgbClr val="000000"/>
              </a:solidFill>
            </a:endParaRPr>
          </a:p>
        </p:txBody>
      </p:sp>
      <p:sp>
        <p:nvSpPr>
          <p:cNvPr id="5125" name="Rectangle 843"/>
          <p:cNvSpPr>
            <a:spLocks noChangeArrowheads="1"/>
          </p:cNvSpPr>
          <p:nvPr/>
        </p:nvSpPr>
        <p:spPr bwMode="auto">
          <a:xfrm>
            <a:off x="1879600" y="4746625"/>
            <a:ext cx="1905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nl-NL">
              <a:solidFill>
                <a:srgbClr val="000000"/>
              </a:solidFill>
            </a:endParaRPr>
          </a:p>
        </p:txBody>
      </p:sp>
      <p:sp>
        <p:nvSpPr>
          <p:cNvPr id="5126" name="Rectangle 847"/>
          <p:cNvSpPr>
            <a:spLocks noChangeArrowheads="1"/>
          </p:cNvSpPr>
          <p:nvPr/>
        </p:nvSpPr>
        <p:spPr bwMode="auto">
          <a:xfrm>
            <a:off x="1879600" y="4367213"/>
            <a:ext cx="1905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nl-NL">
              <a:solidFill>
                <a:srgbClr val="000000"/>
              </a:solidFill>
            </a:endParaRPr>
          </a:p>
        </p:txBody>
      </p:sp>
      <p:sp>
        <p:nvSpPr>
          <p:cNvPr id="5127" name="Rectangle 851"/>
          <p:cNvSpPr>
            <a:spLocks noChangeArrowheads="1"/>
          </p:cNvSpPr>
          <p:nvPr/>
        </p:nvSpPr>
        <p:spPr bwMode="auto">
          <a:xfrm>
            <a:off x="1879600" y="3987800"/>
            <a:ext cx="1905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nl-NL">
              <a:solidFill>
                <a:srgbClr val="000000"/>
              </a:solidFill>
            </a:endParaRPr>
          </a:p>
        </p:txBody>
      </p:sp>
      <p:sp>
        <p:nvSpPr>
          <p:cNvPr id="5128" name="Rectangle 871"/>
          <p:cNvSpPr>
            <a:spLocks noChangeArrowheads="1"/>
          </p:cNvSpPr>
          <p:nvPr/>
        </p:nvSpPr>
        <p:spPr bwMode="auto">
          <a:xfrm>
            <a:off x="1879600" y="2079625"/>
            <a:ext cx="1905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sz="12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nl-NL">
              <a:solidFill>
                <a:srgbClr val="000000"/>
              </a:solidFill>
            </a:endParaRPr>
          </a:p>
        </p:txBody>
      </p:sp>
      <p:sp>
        <p:nvSpPr>
          <p:cNvPr id="5129" name="Rectangle 876"/>
          <p:cNvSpPr>
            <a:spLocks noChangeArrowheads="1"/>
          </p:cNvSpPr>
          <p:nvPr/>
        </p:nvSpPr>
        <p:spPr bwMode="auto">
          <a:xfrm>
            <a:off x="1879600" y="1700213"/>
            <a:ext cx="1476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5130" name="Picture 892" descr="UT_Strookwit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4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330501"/>
              </p:ext>
            </p:extLst>
          </p:nvPr>
        </p:nvGraphicFramePr>
        <p:xfrm>
          <a:off x="3995738" y="4765675"/>
          <a:ext cx="4392612" cy="1927515"/>
        </p:xfrm>
        <a:graphic>
          <a:graphicData uri="http://schemas.openxmlformats.org/drawingml/2006/table">
            <a:tbl>
              <a:tblPr/>
              <a:tblGrid>
                <a:gridCol w="1783123"/>
                <a:gridCol w="1260869"/>
                <a:gridCol w="1348620"/>
              </a:tblGrid>
              <a:tr h="613185">
                <a:tc>
                  <a:txBody>
                    <a:bodyPr/>
                    <a:lstStyle/>
                    <a:p>
                      <a:pPr algn="l" fontAlgn="b"/>
                      <a:endParaRPr lang="nl-N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5" marR="9525" marT="951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Uitwonend</a:t>
                      </a:r>
                    </a:p>
                  </a:txBody>
                  <a:tcPr marL="9525" marR="9525" marT="9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N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Thuiswonend</a:t>
                      </a:r>
                    </a:p>
                  </a:txBody>
                  <a:tcPr marL="9525" marR="9525" marT="9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08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Basisbeurs</a:t>
                      </a:r>
                    </a:p>
                  </a:txBody>
                  <a:tcPr marL="9525" marR="9525" marT="9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Calibri" pitchFamily="34" charset="0"/>
                        </a:rPr>
                        <a:t>€ </a:t>
                      </a:r>
                      <a:r>
                        <a:rPr lang="nl-NL" sz="1600" dirty="0" smtClean="0">
                          <a:latin typeface="Calibri" pitchFamily="34" charset="0"/>
                        </a:rPr>
                        <a:t>286,15</a:t>
                      </a:r>
                      <a:endParaRPr lang="nl-NL" sz="1600" dirty="0">
                        <a:latin typeface="Calibri" pitchFamily="34" charset="0"/>
                      </a:endParaRPr>
                    </a:p>
                  </a:txBody>
                  <a:tcPr marL="9525" marR="9525" marT="9513" marB="95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Calibri" pitchFamily="34" charset="0"/>
                        </a:rPr>
                        <a:t>€ </a:t>
                      </a:r>
                      <a:r>
                        <a:rPr lang="nl-NL" sz="1600" dirty="0" smtClean="0">
                          <a:latin typeface="Calibri" pitchFamily="34" charset="0"/>
                        </a:rPr>
                        <a:t>102,77</a:t>
                      </a:r>
                      <a:endParaRPr lang="nl-NL" sz="1600" dirty="0">
                        <a:latin typeface="Calibri" pitchFamily="34" charset="0"/>
                      </a:endParaRPr>
                    </a:p>
                  </a:txBody>
                  <a:tcPr marL="9525" marR="9525" marT="9513" marB="95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08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Aanvullende beurs</a:t>
                      </a:r>
                    </a:p>
                  </a:txBody>
                  <a:tcPr marL="9525" marR="9525" marT="9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Calibri" pitchFamily="34" charset="0"/>
                        </a:rPr>
                        <a:t>€ </a:t>
                      </a:r>
                      <a:r>
                        <a:rPr lang="nl-NL" sz="1600" dirty="0" smtClean="0">
                          <a:latin typeface="Calibri" pitchFamily="34" charset="0"/>
                        </a:rPr>
                        <a:t>266,71</a:t>
                      </a:r>
                      <a:endParaRPr lang="nl-NL" sz="1600" dirty="0">
                        <a:latin typeface="Calibri" pitchFamily="34" charset="0"/>
                      </a:endParaRPr>
                    </a:p>
                  </a:txBody>
                  <a:tcPr marL="9525" marR="9525" marT="9513" marB="95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Calibri" pitchFamily="34" charset="0"/>
                        </a:rPr>
                        <a:t>€ </a:t>
                      </a:r>
                      <a:r>
                        <a:rPr lang="nl-NL" sz="1600" dirty="0" smtClean="0">
                          <a:latin typeface="Calibri" pitchFamily="34" charset="0"/>
                        </a:rPr>
                        <a:t>245,30</a:t>
                      </a:r>
                      <a:endParaRPr lang="nl-NL" sz="1600" dirty="0">
                        <a:latin typeface="Calibri" pitchFamily="34" charset="0"/>
                      </a:endParaRPr>
                    </a:p>
                  </a:txBody>
                  <a:tcPr marL="9525" marR="9525" marT="9513" marB="95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08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Lenen</a:t>
                      </a:r>
                    </a:p>
                  </a:txBody>
                  <a:tcPr marL="9525" marR="9525" marT="9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Calibri" pitchFamily="34" charset="0"/>
                        </a:rPr>
                        <a:t>€ </a:t>
                      </a:r>
                      <a:r>
                        <a:rPr lang="nl-NL" sz="1600" dirty="0" smtClean="0">
                          <a:latin typeface="Calibri" pitchFamily="34" charset="0"/>
                        </a:rPr>
                        <a:t>301,27</a:t>
                      </a:r>
                      <a:endParaRPr lang="nl-NL" sz="1600" dirty="0">
                        <a:latin typeface="Calibri" pitchFamily="34" charset="0"/>
                      </a:endParaRPr>
                    </a:p>
                  </a:txBody>
                  <a:tcPr marL="9525" marR="9525" marT="9513" marB="95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Calibri" pitchFamily="34" charset="0"/>
                        </a:rPr>
                        <a:t>€ </a:t>
                      </a:r>
                      <a:r>
                        <a:rPr lang="nl-NL" sz="1600" dirty="0" smtClean="0">
                          <a:latin typeface="Calibri" pitchFamily="34" charset="0"/>
                        </a:rPr>
                        <a:t>301,27</a:t>
                      </a:r>
                      <a:endParaRPr lang="nl-NL" sz="1600" dirty="0">
                        <a:latin typeface="Calibri" pitchFamily="34" charset="0"/>
                      </a:endParaRPr>
                    </a:p>
                  </a:txBody>
                  <a:tcPr marL="9525" marR="9525" marT="9513" marB="95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08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Collegegeldkrediet</a:t>
                      </a:r>
                    </a:p>
                  </a:txBody>
                  <a:tcPr marL="9525" marR="9525" marT="9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>
                          <a:latin typeface="Calibri" pitchFamily="34" charset="0"/>
                        </a:rPr>
                        <a:t>€ 158,83</a:t>
                      </a:r>
                    </a:p>
                  </a:txBody>
                  <a:tcPr marL="9525" marR="9525" marT="9513" marB="95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Calibri" pitchFamily="34" charset="0"/>
                        </a:rPr>
                        <a:t>€ 158,83</a:t>
                      </a:r>
                    </a:p>
                  </a:txBody>
                  <a:tcPr marL="9525" marR="9525" marT="9513" marB="95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08">
                <a:tc>
                  <a:txBody>
                    <a:bodyPr/>
                    <a:lstStyle/>
                    <a:p>
                      <a:pPr algn="l" fontAlgn="ctr"/>
                      <a:r>
                        <a:rPr lang="nl-N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Totaal</a:t>
                      </a:r>
                    </a:p>
                  </a:txBody>
                  <a:tcPr marL="9525" marR="9525" marT="95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Calibri" pitchFamily="34" charset="0"/>
                        </a:rPr>
                        <a:t>€ </a:t>
                      </a:r>
                      <a:r>
                        <a:rPr lang="nl-NL" sz="1600" dirty="0" smtClean="0">
                          <a:latin typeface="Calibri" pitchFamily="34" charset="0"/>
                        </a:rPr>
                        <a:t>1012,96</a:t>
                      </a:r>
                      <a:endParaRPr lang="nl-NL" sz="1600" dirty="0">
                        <a:latin typeface="Calibri" pitchFamily="34" charset="0"/>
                      </a:endParaRPr>
                    </a:p>
                  </a:txBody>
                  <a:tcPr marL="9525" marR="9525" marT="9513" marB="95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l-NL" sz="1600" dirty="0">
                          <a:latin typeface="Calibri" pitchFamily="34" charset="0"/>
                        </a:rPr>
                        <a:t>€ </a:t>
                      </a:r>
                      <a:r>
                        <a:rPr lang="nl-NL" sz="1600" dirty="0" smtClean="0">
                          <a:latin typeface="Calibri" pitchFamily="34" charset="0"/>
                        </a:rPr>
                        <a:t>808,17</a:t>
                      </a:r>
                      <a:endParaRPr lang="nl-NL" sz="1600" dirty="0">
                        <a:latin typeface="Calibri" pitchFamily="34" charset="0"/>
                      </a:endParaRPr>
                    </a:p>
                  </a:txBody>
                  <a:tcPr marL="9525" marR="9525" marT="9513" marB="9513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5310187" cy="33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8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6" y="0"/>
            <a:ext cx="9133153" cy="690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12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Nieuw stelsel studievoorschot per 1 september 2015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7704" y="1340768"/>
            <a:ext cx="6840289" cy="3560762"/>
          </a:xfrm>
        </p:spPr>
        <p:txBody>
          <a:bodyPr/>
          <a:lstStyle/>
          <a:p>
            <a:r>
              <a:rPr lang="nl-NL" sz="2000" dirty="0" smtClean="0"/>
              <a:t>Basisbeurs wordt lening -&gt; verschil uitwonend / thuiswonend verdwijnt</a:t>
            </a:r>
          </a:p>
          <a:p>
            <a:r>
              <a:rPr lang="nl-NL" sz="2000" dirty="0" smtClean="0"/>
              <a:t>Aanvullende beurs kan (tijdelijk) hoger worden</a:t>
            </a:r>
          </a:p>
          <a:p>
            <a:r>
              <a:rPr lang="nl-NL" sz="2000" dirty="0" smtClean="0"/>
              <a:t>Periode aflossing van 15 naar 35 jaar</a:t>
            </a:r>
          </a:p>
          <a:p>
            <a:r>
              <a:rPr lang="nl-NL" sz="2000" dirty="0" smtClean="0"/>
              <a:t>Verlenging prestatiebeurs bij handicap / chronische ziekte wordt verlenging studievoorschot + extra omzetting €1200 van lening in gift</a:t>
            </a:r>
          </a:p>
          <a:p>
            <a:endParaRPr lang="nl-NL" sz="2400" dirty="0"/>
          </a:p>
          <a:p>
            <a:r>
              <a:rPr lang="nl-NL" sz="2400" dirty="0" smtClean="0"/>
              <a:t>Wel “</a:t>
            </a:r>
            <a:r>
              <a:rPr lang="nl-NL" sz="2400" i="1" u="sng" dirty="0" smtClean="0"/>
              <a:t>cohortgarantie</a:t>
            </a:r>
            <a:r>
              <a:rPr lang="nl-NL" sz="2400" dirty="0" smtClean="0"/>
              <a:t>”</a:t>
            </a:r>
          </a:p>
          <a:p>
            <a:endParaRPr lang="nl-NL" sz="2400" dirty="0"/>
          </a:p>
          <a:p>
            <a:r>
              <a:rPr lang="nl-NL" sz="2000" dirty="0" smtClean="0"/>
              <a:t>OV reisproduct blijft voor nominale duur ba+ma+1</a:t>
            </a:r>
          </a:p>
          <a:p>
            <a:r>
              <a:rPr lang="nl-NL" sz="2000" dirty="0" err="1" smtClean="0"/>
              <a:t>Leenperiode</a:t>
            </a:r>
            <a:r>
              <a:rPr lang="nl-NL" sz="2000" dirty="0" smtClean="0"/>
              <a:t> van 3 jaar na nominale duur </a:t>
            </a:r>
            <a:r>
              <a:rPr lang="nl-NL" sz="2000" dirty="0" err="1" smtClean="0"/>
              <a:t>ba+ma</a:t>
            </a:r>
            <a:r>
              <a:rPr lang="nl-NL" sz="2000" dirty="0" smtClean="0"/>
              <a:t> blijft ongewijzigd </a:t>
            </a:r>
          </a:p>
          <a:p>
            <a:r>
              <a:rPr lang="nl-NL" sz="2000" dirty="0" smtClean="0"/>
              <a:t>Diplomatermijn van 10 jaar blijft ongewijzigd</a:t>
            </a:r>
            <a:endParaRPr lang="nl-NL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5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9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Indicatie maandbedragen per september 2015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25613" y="1412776"/>
            <a:ext cx="7128792" cy="5112568"/>
          </a:xfrm>
        </p:spPr>
        <p:txBody>
          <a:bodyPr/>
          <a:lstStyle/>
          <a:p>
            <a:pPr marL="0" indent="0">
              <a:buNone/>
            </a:pPr>
            <a:r>
              <a:rPr lang="nl-NL" sz="1800" dirty="0" smtClean="0"/>
              <a:t>Situatie ouders met 1 (studerend) kind, wettelijk collegegeld</a:t>
            </a:r>
          </a:p>
          <a:p>
            <a:r>
              <a:rPr lang="nl-NL" sz="1800" dirty="0"/>
              <a:t>Indicatie rente: 1,06%</a:t>
            </a:r>
            <a:endParaRPr lang="nl-NL" sz="2000" dirty="0"/>
          </a:p>
          <a:p>
            <a:r>
              <a:rPr lang="nl-NL" sz="1800" dirty="0" smtClean="0"/>
              <a:t>Tussen 35k€ en 46k€ in 2015-2016 minimaal 106,98 aanvullende prestatiebeurs (compensatie)</a:t>
            </a:r>
          </a:p>
          <a:p>
            <a:pPr marL="0" indent="0">
              <a:buNone/>
            </a:pPr>
            <a:endParaRPr lang="nl-NL" sz="1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725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96952"/>
            <a:ext cx="4968552" cy="3049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39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Aanvullende beurs studievoorschot </a:t>
            </a:r>
            <a:br>
              <a:rPr lang="nl-NL" dirty="0" smtClean="0"/>
            </a:br>
            <a:r>
              <a:rPr lang="nl-NL" dirty="0" smtClean="0"/>
              <a:t>in periode sept 2015- aug 2016 </a:t>
            </a: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1628775"/>
            <a:ext cx="6408737" cy="4491038"/>
          </a:xfrm>
          <a:noFill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2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5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06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Aanvullende beurs studievoorschot</a:t>
            </a:r>
            <a:br>
              <a:rPr lang="nl-NL" dirty="0" smtClean="0"/>
            </a:br>
            <a:r>
              <a:rPr lang="nl-NL" dirty="0" smtClean="0"/>
              <a:t>vanaf sept 2016 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12875"/>
            <a:ext cx="6119813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5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69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cohortgarantie?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8174" y="1700213"/>
            <a:ext cx="6912297" cy="3560762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Wetsvoorstel:</a:t>
            </a:r>
          </a:p>
          <a:p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“</a:t>
            </a:r>
            <a:r>
              <a:rPr lang="nl-NL" sz="1600" dirty="0" smtClean="0"/>
              <a:t>Dat betekent dat alle studenten die voor die tijd [1 september 2015, </a:t>
            </a:r>
            <a:r>
              <a:rPr lang="nl-NL" sz="1600" dirty="0" err="1" smtClean="0"/>
              <a:t>RvL</a:t>
            </a:r>
            <a:r>
              <a:rPr lang="nl-NL" sz="1600" dirty="0" smtClean="0"/>
              <a:t>] zijn begonnen aan een bachelor- of een masteropleiding, deze kunnen afronden onder de condities waaronder zij aan hun opleiding zijn begonnen. </a:t>
            </a:r>
          </a:p>
          <a:p>
            <a:pPr marL="0" indent="0">
              <a:buNone/>
            </a:pPr>
            <a:r>
              <a:rPr lang="nl-NL" sz="1600" dirty="0" smtClean="0"/>
              <a:t>Wanneer </a:t>
            </a:r>
            <a:r>
              <a:rPr lang="nl-NL" sz="1600" dirty="0" err="1" smtClean="0"/>
              <a:t>bachelorstudenten</a:t>
            </a:r>
            <a:r>
              <a:rPr lang="nl-NL" sz="1600" dirty="0" smtClean="0"/>
              <a:t> na september [2015] hun bachelordiploma behalen en beginnen aan een masteropleiding, zullen zij in het nieuwe stelsel terecht komen</a:t>
            </a:r>
            <a:r>
              <a:rPr lang="nl-NL" dirty="0" smtClean="0"/>
              <a:t>”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25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89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jabloon_wit">
  <a:themeElements>
    <a:clrScheme name="sjabloon_wit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CA440"/>
      </a:accent1>
      <a:accent2>
        <a:srgbClr val="FFD600"/>
      </a:accent2>
      <a:accent3>
        <a:srgbClr val="FFFFFF"/>
      </a:accent3>
      <a:accent4>
        <a:srgbClr val="000000"/>
      </a:accent4>
      <a:accent5>
        <a:srgbClr val="B5CFAF"/>
      </a:accent5>
      <a:accent6>
        <a:srgbClr val="E7C200"/>
      </a:accent6>
      <a:hlink>
        <a:srgbClr val="C40079"/>
      </a:hlink>
      <a:folHlink>
        <a:srgbClr val="0098A8"/>
      </a:folHlink>
    </a:clrScheme>
    <a:fontScheme name="sjabloon_wi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jabloon_w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jabloon_wit">
  <a:themeElements>
    <a:clrScheme name="sjabloon_wit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CA440"/>
      </a:accent1>
      <a:accent2>
        <a:srgbClr val="FFD600"/>
      </a:accent2>
      <a:accent3>
        <a:srgbClr val="FFFFFF"/>
      </a:accent3>
      <a:accent4>
        <a:srgbClr val="000000"/>
      </a:accent4>
      <a:accent5>
        <a:srgbClr val="B5CFAF"/>
      </a:accent5>
      <a:accent6>
        <a:srgbClr val="E7C200"/>
      </a:accent6>
      <a:hlink>
        <a:srgbClr val="C40079"/>
      </a:hlink>
      <a:folHlink>
        <a:srgbClr val="0098A8"/>
      </a:folHlink>
    </a:clrScheme>
    <a:fontScheme name="sjabloon_wi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jabloon_w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jabloon_wi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jabloon_wi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CA440"/>
        </a:accent1>
        <a:accent2>
          <a:srgbClr val="FFD600"/>
        </a:accent2>
        <a:accent3>
          <a:srgbClr val="FFFFFF"/>
        </a:accent3>
        <a:accent4>
          <a:srgbClr val="000000"/>
        </a:accent4>
        <a:accent5>
          <a:srgbClr val="B5CFAF"/>
        </a:accent5>
        <a:accent6>
          <a:srgbClr val="E7C200"/>
        </a:accent6>
        <a:hlink>
          <a:srgbClr val="C40079"/>
        </a:hlink>
        <a:folHlink>
          <a:srgbClr val="0098A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Microsoft Office PowerPoint</Application>
  <PresentationFormat>On-screen Show (4:3)</PresentationFormat>
  <Paragraphs>80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sjabloon_wit</vt:lpstr>
      <vt:lpstr>1_sjabloon_wit</vt:lpstr>
      <vt:lpstr>Het studievoorschot</vt:lpstr>
      <vt:lpstr>Huidige systeem van studiefinanciering</vt:lpstr>
      <vt:lpstr>Huidige maandbedragen prestatiebeurs januari – augustus 2015</vt:lpstr>
      <vt:lpstr>PowerPoint Presentation</vt:lpstr>
      <vt:lpstr>Nieuw stelsel studievoorschot per 1 september 2015</vt:lpstr>
      <vt:lpstr>Indicatie maandbedragen per september 2015</vt:lpstr>
      <vt:lpstr>Aanvullende beurs studievoorschot  in periode sept 2015- aug 2016 </vt:lpstr>
      <vt:lpstr>Aanvullende beurs studievoorschot vanaf sept 2016 </vt:lpstr>
      <vt:lpstr>De cohortgarantie?</vt:lpstr>
      <vt:lpstr>Enkele voorbeelden mogelijke uitwerking cohortgarantie</vt:lpstr>
      <vt:lpstr>Nuttige bronnen van informatie:</vt:lpstr>
    </vt:vector>
  </TitlesOfParts>
  <Company>University of Twente - ICTS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Luijk</dc:creator>
  <cp:lastModifiedBy>Van Luijk</cp:lastModifiedBy>
  <cp:revision>21</cp:revision>
  <dcterms:created xsi:type="dcterms:W3CDTF">2014-10-03T06:54:26Z</dcterms:created>
  <dcterms:modified xsi:type="dcterms:W3CDTF">2015-05-27T09:50:25Z</dcterms:modified>
</cp:coreProperties>
</file>